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38" r:id="rId2"/>
    <p:sldMasterId id="2147483774" r:id="rId3"/>
    <p:sldMasterId id="2147483786" r:id="rId4"/>
    <p:sldMasterId id="2147483799" r:id="rId5"/>
  </p:sldMasterIdLst>
  <p:notesMasterIdLst>
    <p:notesMasterId r:id="rId39"/>
  </p:notesMasterIdLst>
  <p:sldIdLst>
    <p:sldId id="414" r:id="rId6"/>
    <p:sldId id="381" r:id="rId7"/>
    <p:sldId id="384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15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264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6CCFF"/>
    <a:srgbClr val="0099FF"/>
    <a:srgbClr val="FFFFFF"/>
    <a:srgbClr val="78A7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07" d="100"/>
          <a:sy n="107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7F6E1D6-F08A-4BCF-B546-44387E5315F3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9AD5649A-87FC-4B65-B3EF-99B8BDF70A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6747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C143B-A7AB-491E-9C72-948AA90739EA}" type="slidenum">
              <a:rPr lang="zh-CN" altLang="en-US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A8C-2B4A-45FC-9298-7E6F5D4CCE67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B9A2-DEAF-44DB-BAA4-4D772F8EED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C1E4-B6BE-46A7-A068-4D98AF530338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3F62-F57C-4233-8359-5D490437F9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10D6-6889-4920-8CCD-9A32FC66DBA7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F9D8-C162-4380-A281-E9A4FEFA28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79FA-EA70-4747-859C-63B12F4816AE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A2E1-4696-445A-9575-0288EF0958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93D6-497E-408F-A757-B8FD66A74AE4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232D-F5E1-4253-87B6-6D12EE8314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89B6-A789-40BA-AF15-B81C6C276426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43B5-5687-4FE7-8FD5-87BB49BBE6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6830-C126-4BCD-BBFB-E9846BBAA608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9E57-7FCD-4FD2-95DD-F3FA9AF9BB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28E9-1A66-426A-BA2B-991A787A7BED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6947-D01F-494A-B27E-9B52E3F3C2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F878-97D4-446B-B2CB-36A1BF4FC766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1620-C58E-432B-BE4C-1C52D8F91F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5135-8D66-46E2-B042-1FA2C12586F4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2ABD-EDBA-4E3C-A9B4-B53C8EC748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F1F3-7E05-4553-84C1-A5ADB61435D5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50F4-EDB3-4E33-95DE-1331EA2730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B4CA-188D-4307-9BF8-0B3A1638617E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A15B-425F-4205-B00B-10269AFA76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F07C-B84B-42A4-9C7F-9F3B9FCB1F38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1B1C-CDC6-4F3A-A081-99AC503B88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6452-2AC6-419E-8FF8-6C8FC53074D6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98AA-29B5-4F81-AE46-AFB07032E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A62B-1AB3-437C-8E51-BB43278B4A4B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130D-DC6C-42E0-A349-27CE44B85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-2628900" y="-26988"/>
            <a:ext cx="2544762" cy="3279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9" tIns="40069" rIns="80139" bIns="40069">
            <a:spAutoFit/>
          </a:bodyPr>
          <a:lstStyle/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英文标题</a:t>
            </a:r>
            <a:r>
              <a:rPr lang="en-US" altLang="zh-CN" sz="1200" dirty="0">
                <a:ea typeface="华文细黑" pitchFamily="2" charset="-122"/>
              </a:rPr>
              <a:t>:30-40pt  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副标题</a:t>
            </a:r>
            <a:r>
              <a:rPr lang="en-US" altLang="zh-CN" sz="1200" dirty="0">
                <a:ea typeface="华文细黑" pitchFamily="2" charset="-122"/>
              </a:rPr>
              <a:t>:26-30pt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字体颜色</a:t>
            </a:r>
            <a:r>
              <a:rPr lang="en-US" altLang="zh-CN" sz="1200" dirty="0">
                <a:ea typeface="华文细黑" pitchFamily="2" charset="-122"/>
              </a:rPr>
              <a:t>:R255 G255 B255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en-US" altLang="zh-CN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内部使用字体 </a:t>
            </a:r>
            <a:r>
              <a:rPr lang="en-US" altLang="zh-CN" sz="1200" dirty="0">
                <a:ea typeface="华文细黑" pitchFamily="2" charset="-122"/>
              </a:rPr>
              <a:t>:Arial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外部使用字体 </a:t>
            </a:r>
            <a:r>
              <a:rPr lang="en-US" altLang="zh-CN" sz="1200" dirty="0">
                <a:ea typeface="华文细黑" pitchFamily="2" charset="-122"/>
              </a:rPr>
              <a:t>: Arial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中文标题</a:t>
            </a:r>
            <a:r>
              <a:rPr lang="en-US" altLang="zh-CN" sz="1200" dirty="0">
                <a:ea typeface="华文细黑" pitchFamily="2" charset="-122"/>
              </a:rPr>
              <a:t>:32-40pt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</a:t>
            </a:r>
            <a:r>
              <a:rPr lang="en-US" altLang="zh-CN" sz="1200" dirty="0"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宋体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en-US" altLang="zh-CN" sz="1200" dirty="0">
                <a:ea typeface="华文细黑" pitchFamily="2" charset="-122"/>
              </a:rPr>
              <a:t>  </a:t>
            </a:r>
            <a:r>
              <a:rPr lang="zh-CN" altLang="en-US" sz="1200" dirty="0">
                <a:ea typeface="华文细黑" pitchFamily="2" charset="-122"/>
              </a:rPr>
              <a:t>副标题</a:t>
            </a:r>
            <a:r>
              <a:rPr lang="en-US" altLang="zh-CN" sz="1200" dirty="0">
                <a:ea typeface="华文细黑" pitchFamily="2" charset="-122"/>
              </a:rPr>
              <a:t>:24-28pt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字体颜色</a:t>
            </a:r>
            <a:r>
              <a:rPr lang="en-US" altLang="zh-CN" sz="1200" dirty="0">
                <a:ea typeface="华文细黑" pitchFamily="2" charset="-122"/>
              </a:rPr>
              <a:t>:R255 G255 B255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</a:t>
            </a:r>
            <a:r>
              <a:rPr lang="en-US" altLang="zh-CN" sz="1200" dirty="0"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-757238" y="2854325"/>
            <a:ext cx="576263" cy="142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-757238" y="765175"/>
            <a:ext cx="576263" cy="142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7" name="Picture 78" descr="PP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4" descr="founder"/>
          <p:cNvPicPr>
            <a:picLocks noChangeAspect="1" noChangeArrowheads="1"/>
          </p:cNvPicPr>
          <p:nvPr/>
        </p:nvPicPr>
        <p:blipFill>
          <a:blip r:embed="rId3"/>
          <a:srcRect r="28407" b="-3735"/>
          <a:stretch>
            <a:fillRect/>
          </a:stretch>
        </p:blipFill>
        <p:spPr bwMode="auto">
          <a:xfrm>
            <a:off x="7072313" y="1504950"/>
            <a:ext cx="17002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amy.hr\桌面\北京北大方正电子有限公司（白色）.png"/>
          <p:cNvPicPr>
            <a:picLocks noChangeAspect="1" noChangeArrowheads="1"/>
          </p:cNvPicPr>
          <p:nvPr/>
        </p:nvPicPr>
        <p:blipFill>
          <a:blip r:embed="rId4"/>
          <a:srcRect t="54594"/>
          <a:stretch>
            <a:fillRect/>
          </a:stretch>
        </p:blipFill>
        <p:spPr bwMode="auto">
          <a:xfrm>
            <a:off x="2286000" y="5857875"/>
            <a:ext cx="444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11" name="Rectangle 79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6629400" cy="803275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4112" name="Rectangle 8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6B83-1206-4DDC-8CDD-B2D2DA6FF5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37A4-1DD8-46AD-9BBE-E2FF873566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F234-BF13-4F32-A8FA-A30952202E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DC8E-9352-4402-80EC-91C9441853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7BC-936D-44D5-BA17-9AD2ED28CE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4A15-091A-4EEB-A9AA-0D882A3ADC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71A7-7309-4F0D-9128-FEF44A6731BB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865E-AFC2-4BDC-A9C3-5A816DA085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A514-1198-4A07-8BC4-2D4D515EDA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3BF9-00C3-4F41-905D-FFB0532352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C65F-9DB6-4293-9CB3-8E9ACAD533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1962150" cy="57451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734050" cy="57451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BC1C-3393-4316-B106-D3D6845995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9D0F-0DC1-4E88-8237-4CCDA5BCCC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AE3E-CCDA-4F36-A75B-D5A8D48406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4CBA-67FC-4959-B82D-5F4946A60B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9259-7DE9-421B-8828-8FB3D8EBAE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C2EC-872F-4274-8524-E7344C11E1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E817-1883-489D-8FF9-45323CC6F4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8E05-41CA-4A29-9A4B-411292A6E824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73D8-3E53-489A-8A87-B560413501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D3F1-782D-4504-B00B-18C7A425E1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5577-D1CB-42B7-B1F6-54B24AAD0E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0AC1-8996-400A-AF5F-059BA0E3DE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9914-1D5E-483F-84A4-F11A787D47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620713"/>
            <a:ext cx="1962150" cy="55054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620713"/>
            <a:ext cx="5734050" cy="55054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BCCD-8E96-46B4-9BCE-61760BFF17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0713"/>
            <a:ext cx="6705600" cy="6477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clip art</a:t>
            </a:r>
            <a:endParaRPr lang="zh-CN" altLang="en-US" noProof="0" smtClean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EF75-954C-44C4-A8B6-F0C2EA269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2249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7577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7042-6BB7-40BE-9275-D0365305B580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8F2A-9E18-46EB-9383-15F4A19921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30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30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868" y="50004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9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643734" cy="1133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00826" y="274638"/>
            <a:ext cx="2185974" cy="615475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C777-FF58-44C8-B26F-C579ACE82CAF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324C-8889-436D-9675-194E0F2B6A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E9AE-43D5-4D10-8C54-00582C360A75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2E85-8CBA-49E5-B152-FB6F4040D9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1FA4-DCC5-470C-9E8F-CB434C37EBDD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6334-52E3-4745-AEF6-5E73F02D94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876E-4527-4038-892E-0FFB9CC5ED9B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12F8-54BD-4290-ABB1-62EBCD2B96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4143375"/>
            <a:ext cx="9144000" cy="2714625"/>
          </a:xfrm>
          <a:custGeom>
            <a:avLst/>
            <a:gdLst>
              <a:gd name="connsiteX0" fmla="*/ 0 w 5"/>
              <a:gd name="connsiteY0" fmla="*/ 1 h 5"/>
              <a:gd name="connsiteX1" fmla="*/ 5 w 5"/>
              <a:gd name="connsiteY1" fmla="*/ 0 h 5"/>
              <a:gd name="connsiteX2" fmla="*/ 5 w 5"/>
              <a:gd name="connsiteY2" fmla="*/ 5 h 5"/>
              <a:gd name="connsiteX3" fmla="*/ 0 w 5"/>
              <a:gd name="connsiteY3" fmla="*/ 5 h 5"/>
              <a:gd name="connsiteX4" fmla="*/ 0 w 5"/>
              <a:gd name="connsiteY4" fmla="*/ 1 h 5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3 h 7"/>
              <a:gd name="connsiteX1" fmla="*/ 5 w 5"/>
              <a:gd name="connsiteY1" fmla="*/ 0 h 7"/>
              <a:gd name="connsiteX2" fmla="*/ 5 w 5"/>
              <a:gd name="connsiteY2" fmla="*/ 7 h 7"/>
              <a:gd name="connsiteX3" fmla="*/ 0 w 5"/>
              <a:gd name="connsiteY3" fmla="*/ 7 h 7"/>
              <a:gd name="connsiteX4" fmla="*/ 0 w 5"/>
              <a:gd name="connsiteY4" fmla="*/ 3 h 7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" h="10">
                <a:moveTo>
                  <a:pt x="0" y="6"/>
                </a:moveTo>
                <a:cubicBezTo>
                  <a:pt x="2" y="9"/>
                  <a:pt x="3" y="0"/>
                  <a:pt x="5" y="3"/>
                </a:cubicBez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23963" y="71438"/>
            <a:ext cx="7920037" cy="180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grpSp>
        <p:nvGrpSpPr>
          <p:cNvPr id="1028" name="组合 74"/>
          <p:cNvGrpSpPr>
            <a:grpSpLocks noChangeAspect="1"/>
          </p:cNvGrpSpPr>
          <p:nvPr/>
        </p:nvGrpSpPr>
        <p:grpSpPr bwMode="auto">
          <a:xfrm>
            <a:off x="71438" y="71438"/>
            <a:ext cx="1057275" cy="180975"/>
            <a:chOff x="5429256" y="2928934"/>
            <a:chExt cx="2515277" cy="428628"/>
          </a:xfrm>
        </p:grpSpPr>
        <p:sp>
          <p:nvSpPr>
            <p:cNvPr id="10" name="Freeform 58"/>
            <p:cNvSpPr>
              <a:spLocks/>
            </p:cNvSpPr>
            <p:nvPr userDrawn="1"/>
          </p:nvSpPr>
          <p:spPr bwMode="auto">
            <a:xfrm>
              <a:off x="5429256" y="2928934"/>
              <a:ext cx="366338" cy="428628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32" y="129"/>
                </a:cxn>
                <a:cxn ang="0">
                  <a:pos x="32" y="22"/>
                </a:cxn>
                <a:cxn ang="0">
                  <a:pos x="90" y="22"/>
                </a:cxn>
              </a:cxnLst>
              <a:rect l="0" t="0" r="r" b="b"/>
              <a:pathLst>
                <a:path w="110" h="129">
                  <a:moveTo>
                    <a:pt x="90" y="22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32" y="22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1" name="Freeform 59"/>
            <p:cNvSpPr>
              <a:spLocks/>
            </p:cNvSpPr>
            <p:nvPr userDrawn="1"/>
          </p:nvSpPr>
          <p:spPr bwMode="auto">
            <a:xfrm>
              <a:off x="6211030" y="2928934"/>
              <a:ext cx="317242" cy="428628"/>
            </a:xfrm>
            <a:custGeom>
              <a:avLst/>
              <a:gdLst/>
              <a:ahLst/>
              <a:cxnLst>
                <a:cxn ang="0">
                  <a:pos x="32" y="107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20"/>
                </a:cxn>
                <a:cxn ang="0">
                  <a:pos x="4" y="124"/>
                </a:cxn>
                <a:cxn ang="0">
                  <a:pos x="7" y="127"/>
                </a:cxn>
                <a:cxn ang="0">
                  <a:pos x="12" y="129"/>
                </a:cxn>
                <a:cxn ang="0">
                  <a:pos x="12" y="129"/>
                </a:cxn>
                <a:cxn ang="0">
                  <a:pos x="96" y="129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64" y="107"/>
                </a:cxn>
                <a:cxn ang="0">
                  <a:pos x="32" y="107"/>
                </a:cxn>
              </a:cxnLst>
              <a:rect l="0" t="0" r="r" b="b"/>
              <a:pathLst>
                <a:path w="96" h="129">
                  <a:moveTo>
                    <a:pt x="32" y="107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7" y="127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96" y="129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64" y="107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2" name="Freeform 60"/>
            <p:cNvSpPr>
              <a:spLocks/>
            </p:cNvSpPr>
            <p:nvPr userDrawn="1"/>
          </p:nvSpPr>
          <p:spPr bwMode="auto">
            <a:xfrm>
              <a:off x="6577370" y="2928934"/>
              <a:ext cx="317242" cy="428628"/>
            </a:xfrm>
            <a:custGeom>
              <a:avLst/>
              <a:gdLst/>
              <a:ahLst/>
              <a:cxnLst>
                <a:cxn ang="0">
                  <a:pos x="63" y="22"/>
                </a:cxn>
                <a:cxn ang="0">
                  <a:pos x="63" y="129"/>
                </a:cxn>
                <a:cxn ang="0">
                  <a:pos x="95" y="129"/>
                </a:cxn>
                <a:cxn ang="0">
                  <a:pos x="95" y="13"/>
                </a:cxn>
                <a:cxn ang="0">
                  <a:pos x="95" y="13"/>
                </a:cxn>
                <a:cxn ang="0">
                  <a:pos x="95" y="8"/>
                </a:cxn>
                <a:cxn ang="0">
                  <a:pos x="92" y="5"/>
                </a:cxn>
                <a:cxn ang="0">
                  <a:pos x="88" y="2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31" y="129"/>
                </a:cxn>
                <a:cxn ang="0">
                  <a:pos x="31" y="22"/>
                </a:cxn>
                <a:cxn ang="0">
                  <a:pos x="63" y="22"/>
                </a:cxn>
              </a:cxnLst>
              <a:rect l="0" t="0" r="r" b="b"/>
              <a:pathLst>
                <a:path w="95" h="129">
                  <a:moveTo>
                    <a:pt x="63" y="22"/>
                  </a:moveTo>
                  <a:lnTo>
                    <a:pt x="63" y="129"/>
                  </a:lnTo>
                  <a:lnTo>
                    <a:pt x="95" y="129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5" y="8"/>
                  </a:lnTo>
                  <a:lnTo>
                    <a:pt x="92" y="5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31" y="129"/>
                  </a:lnTo>
                  <a:lnTo>
                    <a:pt x="31" y="22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3" name="Freeform 61"/>
            <p:cNvSpPr>
              <a:spLocks noEditPoints="1"/>
            </p:cNvSpPr>
            <p:nvPr userDrawn="1"/>
          </p:nvSpPr>
          <p:spPr bwMode="auto">
            <a:xfrm>
              <a:off x="6943708" y="2928934"/>
              <a:ext cx="324796" cy="4286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8" y="2"/>
                </a:cxn>
                <a:cxn ang="0">
                  <a:pos x="92" y="3"/>
                </a:cxn>
                <a:cxn ang="0">
                  <a:pos x="95" y="7"/>
                </a:cxn>
                <a:cxn ang="0">
                  <a:pos x="97" y="12"/>
                </a:cxn>
                <a:cxn ang="0">
                  <a:pos x="97" y="117"/>
                </a:cxn>
                <a:cxn ang="0">
                  <a:pos x="97" y="117"/>
                </a:cxn>
                <a:cxn ang="0">
                  <a:pos x="95" y="122"/>
                </a:cxn>
                <a:cxn ang="0">
                  <a:pos x="92" y="125"/>
                </a:cxn>
                <a:cxn ang="0">
                  <a:pos x="88" y="127"/>
                </a:cxn>
                <a:cxn ang="0">
                  <a:pos x="83" y="129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63" y="22"/>
                </a:cxn>
                <a:cxn ang="0">
                  <a:pos x="32" y="22"/>
                </a:cxn>
                <a:cxn ang="0">
                  <a:pos x="32" y="107"/>
                </a:cxn>
                <a:cxn ang="0">
                  <a:pos x="63" y="107"/>
                </a:cxn>
                <a:cxn ang="0">
                  <a:pos x="63" y="22"/>
                </a:cxn>
              </a:cxnLst>
              <a:rect l="0" t="0" r="r" b="b"/>
              <a:pathLst>
                <a:path w="97" h="129">
                  <a:moveTo>
                    <a:pt x="0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8" y="2"/>
                  </a:lnTo>
                  <a:lnTo>
                    <a:pt x="92" y="3"/>
                  </a:lnTo>
                  <a:lnTo>
                    <a:pt x="95" y="7"/>
                  </a:lnTo>
                  <a:lnTo>
                    <a:pt x="97" y="12"/>
                  </a:lnTo>
                  <a:lnTo>
                    <a:pt x="97" y="117"/>
                  </a:lnTo>
                  <a:lnTo>
                    <a:pt x="97" y="117"/>
                  </a:lnTo>
                  <a:lnTo>
                    <a:pt x="95" y="122"/>
                  </a:lnTo>
                  <a:lnTo>
                    <a:pt x="92" y="125"/>
                  </a:lnTo>
                  <a:lnTo>
                    <a:pt x="88" y="127"/>
                  </a:lnTo>
                  <a:lnTo>
                    <a:pt x="83" y="129"/>
                  </a:lnTo>
                  <a:lnTo>
                    <a:pt x="0" y="129"/>
                  </a:lnTo>
                  <a:lnTo>
                    <a:pt x="0" y="0"/>
                  </a:lnTo>
                  <a:close/>
                  <a:moveTo>
                    <a:pt x="63" y="22"/>
                  </a:moveTo>
                  <a:lnTo>
                    <a:pt x="32" y="22"/>
                  </a:lnTo>
                  <a:lnTo>
                    <a:pt x="32" y="107"/>
                  </a:lnTo>
                  <a:lnTo>
                    <a:pt x="63" y="10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4" name="Rectangle 62"/>
            <p:cNvSpPr>
              <a:spLocks noChangeArrowheads="1"/>
            </p:cNvSpPr>
            <p:nvPr userDrawn="1"/>
          </p:nvSpPr>
          <p:spPr bwMode="auto">
            <a:xfrm>
              <a:off x="7449785" y="3086850"/>
              <a:ext cx="124632" cy="7519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5" name="Freeform 63"/>
            <p:cNvSpPr>
              <a:spLocks/>
            </p:cNvSpPr>
            <p:nvPr userDrawn="1"/>
          </p:nvSpPr>
          <p:spPr bwMode="auto">
            <a:xfrm>
              <a:off x="7310049" y="2928934"/>
              <a:ext cx="264368" cy="428628"/>
            </a:xfrm>
            <a:custGeom>
              <a:avLst/>
              <a:gdLst/>
              <a:ahLst/>
              <a:cxnLst>
                <a:cxn ang="0">
                  <a:pos x="32" y="107"/>
                </a:cxn>
                <a:cxn ang="0">
                  <a:pos x="32" y="22"/>
                </a:cxn>
                <a:cxn ang="0">
                  <a:pos x="80" y="22"/>
                </a:cxn>
                <a:cxn ang="0">
                  <a:pos x="8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0" y="129"/>
                </a:cxn>
                <a:cxn ang="0">
                  <a:pos x="80" y="129"/>
                </a:cxn>
                <a:cxn ang="0">
                  <a:pos x="80" y="107"/>
                </a:cxn>
                <a:cxn ang="0">
                  <a:pos x="32" y="107"/>
                </a:cxn>
              </a:cxnLst>
              <a:rect l="0" t="0" r="r" b="b"/>
              <a:pathLst>
                <a:path w="80" h="129">
                  <a:moveTo>
                    <a:pt x="32" y="107"/>
                  </a:moveTo>
                  <a:lnTo>
                    <a:pt x="32" y="22"/>
                  </a:lnTo>
                  <a:lnTo>
                    <a:pt x="80" y="2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0" y="107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6" name="Freeform 64"/>
            <p:cNvSpPr>
              <a:spLocks noEditPoints="1"/>
            </p:cNvSpPr>
            <p:nvPr userDrawn="1"/>
          </p:nvSpPr>
          <p:spPr bwMode="auto">
            <a:xfrm>
              <a:off x="7627291" y="2928934"/>
              <a:ext cx="317242" cy="42862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9" y="2"/>
                </a:cxn>
                <a:cxn ang="0">
                  <a:pos x="92" y="3"/>
                </a:cxn>
                <a:cxn ang="0">
                  <a:pos x="94" y="7"/>
                </a:cxn>
                <a:cxn ang="0">
                  <a:pos x="94" y="10"/>
                </a:cxn>
                <a:cxn ang="0">
                  <a:pos x="94" y="1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94" y="62"/>
                </a:cxn>
                <a:cxn ang="0">
                  <a:pos x="92" y="65"/>
                </a:cxn>
                <a:cxn ang="0">
                  <a:pos x="89" y="67"/>
                </a:cxn>
                <a:cxn ang="0">
                  <a:pos x="84" y="68"/>
                </a:cxn>
                <a:cxn ang="0">
                  <a:pos x="72" y="68"/>
                </a:cxn>
                <a:cxn ang="0">
                  <a:pos x="96" y="129"/>
                </a:cxn>
                <a:cxn ang="0">
                  <a:pos x="64" y="129"/>
                </a:cxn>
                <a:cxn ang="0">
                  <a:pos x="32" y="48"/>
                </a:cxn>
                <a:cxn ang="0">
                  <a:pos x="32" y="129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32" y="22"/>
                </a:cxn>
                <a:cxn ang="0">
                  <a:pos x="32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22"/>
                </a:cxn>
                <a:cxn ang="0">
                  <a:pos x="32" y="22"/>
                </a:cxn>
              </a:cxnLst>
              <a:rect l="0" t="0" r="r" b="b"/>
              <a:pathLst>
                <a:path w="96" h="129">
                  <a:moveTo>
                    <a:pt x="67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9" y="2"/>
                  </a:lnTo>
                  <a:lnTo>
                    <a:pt x="92" y="3"/>
                  </a:lnTo>
                  <a:lnTo>
                    <a:pt x="94" y="7"/>
                  </a:lnTo>
                  <a:lnTo>
                    <a:pt x="94" y="10"/>
                  </a:lnTo>
                  <a:lnTo>
                    <a:pt x="94" y="1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62"/>
                  </a:lnTo>
                  <a:lnTo>
                    <a:pt x="92" y="65"/>
                  </a:lnTo>
                  <a:lnTo>
                    <a:pt x="89" y="67"/>
                  </a:lnTo>
                  <a:lnTo>
                    <a:pt x="84" y="68"/>
                  </a:lnTo>
                  <a:lnTo>
                    <a:pt x="72" y="68"/>
                  </a:lnTo>
                  <a:lnTo>
                    <a:pt x="96" y="129"/>
                  </a:lnTo>
                  <a:lnTo>
                    <a:pt x="64" y="129"/>
                  </a:lnTo>
                  <a:lnTo>
                    <a:pt x="32" y="48"/>
                  </a:lnTo>
                  <a:lnTo>
                    <a:pt x="32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67" y="0"/>
                  </a:lnTo>
                  <a:close/>
                  <a:moveTo>
                    <a:pt x="32" y="22"/>
                  </a:move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22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7" name="Rectangle 65"/>
            <p:cNvSpPr>
              <a:spLocks noChangeArrowheads="1"/>
            </p:cNvSpPr>
            <p:nvPr userDrawn="1"/>
          </p:nvSpPr>
          <p:spPr bwMode="auto">
            <a:xfrm>
              <a:off x="5568992" y="3086850"/>
              <a:ext cx="124632" cy="7519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8" name="Freeform 66"/>
            <p:cNvSpPr>
              <a:spLocks/>
            </p:cNvSpPr>
            <p:nvPr userDrawn="1"/>
          </p:nvSpPr>
          <p:spPr bwMode="auto">
            <a:xfrm>
              <a:off x="5742720" y="3011652"/>
              <a:ext cx="339902" cy="345910"/>
            </a:xfrm>
            <a:custGeom>
              <a:avLst/>
              <a:gdLst/>
              <a:ahLst/>
              <a:cxnLst>
                <a:cxn ang="0">
                  <a:pos x="80" y="104"/>
                </a:cxn>
                <a:cxn ang="0">
                  <a:pos x="0" y="104"/>
                </a:cxn>
                <a:cxn ang="0">
                  <a:pos x="0" y="22"/>
                </a:cxn>
                <a:cxn ang="0">
                  <a:pos x="23" y="0"/>
                </a:cxn>
                <a:cxn ang="0">
                  <a:pos x="23" y="79"/>
                </a:cxn>
                <a:cxn ang="0">
                  <a:pos x="103" y="79"/>
                </a:cxn>
                <a:cxn ang="0">
                  <a:pos x="80" y="104"/>
                </a:cxn>
              </a:cxnLst>
              <a:rect l="0" t="0" r="r" b="b"/>
              <a:pathLst>
                <a:path w="103" h="104">
                  <a:moveTo>
                    <a:pt x="80" y="104"/>
                  </a:moveTo>
                  <a:lnTo>
                    <a:pt x="0" y="104"/>
                  </a:lnTo>
                  <a:lnTo>
                    <a:pt x="0" y="22"/>
                  </a:lnTo>
                  <a:lnTo>
                    <a:pt x="23" y="0"/>
                  </a:lnTo>
                  <a:lnTo>
                    <a:pt x="23" y="79"/>
                  </a:lnTo>
                  <a:lnTo>
                    <a:pt x="103" y="79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9" name="Freeform 67"/>
            <p:cNvSpPr>
              <a:spLocks/>
            </p:cNvSpPr>
            <p:nvPr userDrawn="1"/>
          </p:nvSpPr>
          <p:spPr bwMode="auto">
            <a:xfrm>
              <a:off x="5818254" y="2928934"/>
              <a:ext cx="343680" cy="34591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3" y="0"/>
                </a:cxn>
                <a:cxn ang="0">
                  <a:pos x="103" y="82"/>
                </a:cxn>
                <a:cxn ang="0">
                  <a:pos x="80" y="104"/>
                </a:cxn>
                <a:cxn ang="0">
                  <a:pos x="80" y="25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103" h="104">
                  <a:moveTo>
                    <a:pt x="23" y="0"/>
                  </a:moveTo>
                  <a:lnTo>
                    <a:pt x="103" y="0"/>
                  </a:lnTo>
                  <a:lnTo>
                    <a:pt x="103" y="82"/>
                  </a:lnTo>
                  <a:lnTo>
                    <a:pt x="80" y="104"/>
                  </a:lnTo>
                  <a:lnTo>
                    <a:pt x="80" y="25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07050" y="6642100"/>
            <a:ext cx="35369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latin typeface="Verdana" pitchFamily="34" charset="0"/>
                <a:ea typeface="+mn-ea"/>
              </a:rPr>
              <a:t>Beijing Founder Electronics Co., Ltd. Graphic Arts Division</a:t>
            </a:r>
            <a:endParaRPr lang="zh-CN" altLang="en-US" sz="800" dirty="0">
              <a:latin typeface="Verdana" pitchFamily="34" charset="0"/>
              <a:ea typeface="+mn-ea"/>
            </a:endParaRPr>
          </a:p>
        </p:txBody>
      </p:sp>
      <p:grpSp>
        <p:nvGrpSpPr>
          <p:cNvPr id="1030" name="组合 22"/>
          <p:cNvGrpSpPr>
            <a:grpSpLocks/>
          </p:cNvGrpSpPr>
          <p:nvPr/>
        </p:nvGrpSpPr>
        <p:grpSpPr bwMode="auto">
          <a:xfrm>
            <a:off x="1214438" y="71438"/>
            <a:ext cx="360362" cy="179387"/>
            <a:chOff x="0" y="1000108"/>
            <a:chExt cx="360000" cy="180000"/>
          </a:xfrm>
        </p:grpSpPr>
        <p:sp>
          <p:nvSpPr>
            <p:cNvPr id="22" name="矩形 21"/>
            <p:cNvSpPr>
              <a:spLocks noChangeAspect="1"/>
            </p:cNvSpPr>
            <p:nvPr userDrawn="1"/>
          </p:nvSpPr>
          <p:spPr>
            <a:xfrm>
              <a:off x="180793" y="1000108"/>
              <a:ext cx="179207" cy="180000"/>
            </a:xfrm>
            <a:prstGeom prst="rect">
              <a:avLst/>
            </a:prstGeom>
            <a:solidFill>
              <a:srgbClr val="78A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23" name="矩形 22"/>
            <p:cNvSpPr>
              <a:spLocks noChangeAspect="1"/>
            </p:cNvSpPr>
            <p:nvPr userDrawn="1"/>
          </p:nvSpPr>
          <p:spPr>
            <a:xfrm>
              <a:off x="0" y="1000108"/>
              <a:ext cx="180793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</p:grpSp>
      <p:sp>
        <p:nvSpPr>
          <p:cNvPr id="103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17B044D-15B8-4570-9EE1-F958DA9E1ED2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2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00D294-517C-4169-8D3E-54B9DFFEB1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4143375"/>
            <a:ext cx="9144000" cy="2714625"/>
          </a:xfrm>
          <a:custGeom>
            <a:avLst/>
            <a:gdLst>
              <a:gd name="connsiteX0" fmla="*/ 0 w 5"/>
              <a:gd name="connsiteY0" fmla="*/ 1 h 5"/>
              <a:gd name="connsiteX1" fmla="*/ 5 w 5"/>
              <a:gd name="connsiteY1" fmla="*/ 0 h 5"/>
              <a:gd name="connsiteX2" fmla="*/ 5 w 5"/>
              <a:gd name="connsiteY2" fmla="*/ 5 h 5"/>
              <a:gd name="connsiteX3" fmla="*/ 0 w 5"/>
              <a:gd name="connsiteY3" fmla="*/ 5 h 5"/>
              <a:gd name="connsiteX4" fmla="*/ 0 w 5"/>
              <a:gd name="connsiteY4" fmla="*/ 1 h 5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3 h 7"/>
              <a:gd name="connsiteX1" fmla="*/ 5 w 5"/>
              <a:gd name="connsiteY1" fmla="*/ 0 h 7"/>
              <a:gd name="connsiteX2" fmla="*/ 5 w 5"/>
              <a:gd name="connsiteY2" fmla="*/ 7 h 7"/>
              <a:gd name="connsiteX3" fmla="*/ 0 w 5"/>
              <a:gd name="connsiteY3" fmla="*/ 7 h 7"/>
              <a:gd name="connsiteX4" fmla="*/ 0 w 5"/>
              <a:gd name="connsiteY4" fmla="*/ 3 h 7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" h="10">
                <a:moveTo>
                  <a:pt x="0" y="6"/>
                </a:moveTo>
                <a:cubicBezTo>
                  <a:pt x="2" y="9"/>
                  <a:pt x="3" y="0"/>
                  <a:pt x="5" y="3"/>
                </a:cubicBez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C7DA700-5A1A-4D8D-BC5B-5E7C84F52353}" type="datetimeFigureOut">
              <a:rPr lang="zh-CN" altLang="en-US"/>
              <a:pPr>
                <a:defRPr/>
              </a:pPr>
              <a:t>2018/11/1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E5DE48D-4139-4BD3-BAC6-AA196FA2B9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市场文件\未标题-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algn="r" defTabSz="801688">
              <a:lnSpc>
                <a:spcPct val="7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R0G0 B0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(2-3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 :18pt  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(2-5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):16-20pt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:R0G0 B0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831" name="Rectangle 159"/>
          <p:cNvSpPr>
            <a:spLocks noChangeArrowheads="1"/>
          </p:cNvSpPr>
          <p:nvPr/>
        </p:nvSpPr>
        <p:spPr bwMode="auto">
          <a:xfrm>
            <a:off x="-757238" y="1484313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1" name="Rectangle 229"/>
          <p:cNvSpPr>
            <a:spLocks noChangeArrowheads="1"/>
          </p:cNvSpPr>
          <p:nvPr/>
        </p:nvSpPr>
        <p:spPr bwMode="auto">
          <a:xfrm>
            <a:off x="-757238" y="19907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4" name="Rectangle 232"/>
          <p:cNvSpPr>
            <a:spLocks noChangeArrowheads="1"/>
          </p:cNvSpPr>
          <p:nvPr/>
        </p:nvSpPr>
        <p:spPr bwMode="auto">
          <a:xfrm>
            <a:off x="-757238" y="4941888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5" name="Rectangle 233"/>
          <p:cNvSpPr>
            <a:spLocks noChangeArrowheads="1"/>
          </p:cNvSpPr>
          <p:nvPr/>
        </p:nvSpPr>
        <p:spPr bwMode="auto">
          <a:xfrm>
            <a:off x="-757238" y="54451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7" name="Line 235"/>
          <p:cNvSpPr>
            <a:spLocks noChangeShapeType="1"/>
          </p:cNvSpPr>
          <p:nvPr/>
        </p:nvSpPr>
        <p:spPr bwMode="auto">
          <a:xfrm flipH="1">
            <a:off x="-2124075" y="23495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3081" name="Rectangle 24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82" name="Rectangle 2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28917" name="Rectangle 2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3084" name="Picture 246" descr="founder"/>
          <p:cNvPicPr>
            <a:picLocks noChangeAspect="1" noChangeArrowheads="1"/>
          </p:cNvPicPr>
          <p:nvPr/>
        </p:nvPicPr>
        <p:blipFill>
          <a:blip r:embed="rId14"/>
          <a:srcRect r="25458" b="1836"/>
          <a:stretch>
            <a:fillRect/>
          </a:stretch>
        </p:blipFill>
        <p:spPr bwMode="auto">
          <a:xfrm>
            <a:off x="7429500" y="815975"/>
            <a:ext cx="1352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19" name="Rectangle 2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D7CBB0A8-8904-42DF-9F9A-4738896A80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6" name="Picture 15" descr="D:\市场文件\附图\电子公司新LOGO小.jpg"/>
          <p:cNvPicPr>
            <a:picLocks noChangeAspect="1" noChangeArrowheads="1"/>
          </p:cNvPicPr>
          <p:nvPr/>
        </p:nvPicPr>
        <p:blipFill>
          <a:blip r:embed="rId15"/>
          <a:srcRect t="56255"/>
          <a:stretch>
            <a:fillRect/>
          </a:stretch>
        </p:blipFill>
        <p:spPr bwMode="auto">
          <a:xfrm>
            <a:off x="839788" y="6405563"/>
            <a:ext cx="2540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9pPr>
    </p:titleStyle>
    <p:bodyStyle>
      <a:lvl1pPr marL="300038" indent="-300038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652463" indent="-2508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0033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4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401763" indent="-2000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华文细黑"/>
        </a:defRPr>
      </a:lvl4pPr>
      <a:lvl5pPr marL="18034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  <a:cs typeface="华文细黑"/>
        </a:defRPr>
      </a:lvl5pPr>
      <a:lvl6pPr marL="22606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D:\市场文件\未标题-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0713"/>
            <a:ext cx="670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9731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31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526684C7-4A28-4087-8F0F-CBFEFD1397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7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R0G0 B0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(2-3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 :18pt  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(2-5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):16-20pt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:R0G0 B0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-757238" y="1484313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-757238" y="19907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-757238" y="4941888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-757238" y="54451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H="1">
            <a:off x="-2124075" y="23495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4109" name="Picture 42" descr="founder"/>
          <p:cNvPicPr>
            <a:picLocks noChangeAspect="1" noChangeArrowheads="1"/>
          </p:cNvPicPr>
          <p:nvPr/>
        </p:nvPicPr>
        <p:blipFill>
          <a:blip r:embed="rId15"/>
          <a:srcRect r="25458" b="1836"/>
          <a:stretch>
            <a:fillRect/>
          </a:stretch>
        </p:blipFill>
        <p:spPr bwMode="auto">
          <a:xfrm>
            <a:off x="7429500" y="815975"/>
            <a:ext cx="1352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5" descr="D:\市场文件\附图\电子公司新LOGO小.jpg"/>
          <p:cNvPicPr>
            <a:picLocks noChangeAspect="1" noChangeArrowheads="1"/>
          </p:cNvPicPr>
          <p:nvPr/>
        </p:nvPicPr>
        <p:blipFill>
          <a:blip r:embed="rId16"/>
          <a:srcRect t="56255"/>
          <a:stretch>
            <a:fillRect/>
          </a:stretch>
        </p:blipFill>
        <p:spPr bwMode="auto">
          <a:xfrm>
            <a:off x="835025" y="6411913"/>
            <a:ext cx="2540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9pPr>
    </p:titleStyle>
    <p:bodyStyle>
      <a:lvl1pPr marL="300038" indent="-300038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652463" indent="-2508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0033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401763" indent="-2000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华文细黑"/>
        </a:defRPr>
      </a:lvl4pPr>
      <a:lvl5pPr marL="18034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  <a:cs typeface="华文细黑"/>
        </a:defRPr>
      </a:lvl5pPr>
      <a:lvl6pPr marL="22606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PT\电子公司PPT(new)\PPT黑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757613" y="2484438"/>
            <a:ext cx="1528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EA5703"/>
                </a:solidFill>
              </a:rPr>
              <a:t>Thanks</a:t>
            </a:r>
          </a:p>
        </p:txBody>
      </p:sp>
      <p:pic>
        <p:nvPicPr>
          <p:cNvPr id="5124" name="Picture 15" descr="founder"/>
          <p:cNvPicPr>
            <a:picLocks noChangeAspect="1" noChangeArrowheads="1"/>
          </p:cNvPicPr>
          <p:nvPr/>
        </p:nvPicPr>
        <p:blipFill>
          <a:blip r:embed="rId14"/>
          <a:srcRect r="26086" b="6076"/>
          <a:stretch>
            <a:fillRect/>
          </a:stretch>
        </p:blipFill>
        <p:spPr bwMode="auto">
          <a:xfrm>
            <a:off x="3929063" y="4994275"/>
            <a:ext cx="1214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:48-60pt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:48-60pt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字体：微软雅黑或黑体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R255 G255 B255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英文联系文字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:10-12pt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中文联系文字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:10-12pt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:R255 G255 B255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-757238" y="5157788"/>
            <a:ext cx="576263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-757238" y="1773238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-757238" y="2276475"/>
            <a:ext cx="576263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14438" y="5397500"/>
            <a:ext cx="67865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latin typeface="+mj-lt"/>
                <a:ea typeface="微软雅黑" pitchFamily="34" charset="-122"/>
              </a:rPr>
              <a:t>Beijing Founder Electronics Co., Ltd.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9, No.5 Street, </a:t>
            </a:r>
            <a:r>
              <a:rPr lang="en-US" altLang="zh-CN" sz="1100" dirty="0" err="1">
                <a:latin typeface="+mn-lt"/>
                <a:ea typeface="微软雅黑" pitchFamily="34" charset="-122"/>
              </a:rPr>
              <a:t>Shangdi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Information Industry Base, </a:t>
            </a:r>
            <a:r>
              <a:rPr lang="en-US" altLang="zh-CN" sz="1100" dirty="0" err="1">
                <a:latin typeface="+mn-lt"/>
                <a:ea typeface="微软雅黑" pitchFamily="34" charset="-122"/>
              </a:rPr>
              <a:t>Haidian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District</a:t>
            </a:r>
            <a:r>
              <a:rPr lang="en-US" altLang="zh-CN" sz="1100" dirty="0">
                <a:latin typeface="Arial" pitchFamily="34" charset="0"/>
                <a:ea typeface="微软雅黑" pitchFamily="34" charset="-122"/>
              </a:rPr>
              <a:t>,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Beijing 100085, P.R.China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Tel: +86 10 6298 1440    Fax: +86 10 6298 1440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Email: GASales@founder.com.cn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01763" indent="-2000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803400" indent="-201613" algn="l" defTabSz="801688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2606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19250" y="2276475"/>
            <a:ext cx="65532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+mn-lt"/>
                <a:cs typeface="+mj-cs"/>
              </a:rPr>
              <a:t>Founder </a:t>
            </a:r>
            <a:r>
              <a:rPr lang="en-US" altLang="zh-CN" sz="3600" dirty="0" err="1" smtClean="0">
                <a:latin typeface="+mn-lt"/>
                <a:cs typeface="+mj-cs"/>
              </a:rPr>
              <a:t>SuperLine</a:t>
            </a:r>
            <a:r>
              <a:rPr lang="en-US" altLang="zh-CN" sz="3600" dirty="0" smtClean="0">
                <a:latin typeface="+mn-lt"/>
                <a:cs typeface="+mj-cs"/>
              </a:rPr>
              <a:t> </a:t>
            </a:r>
            <a:r>
              <a:rPr lang="en-US" altLang="zh-CN" sz="3600" dirty="0" smtClean="0">
                <a:latin typeface="+mn-lt"/>
                <a:cs typeface="+mj-cs"/>
              </a:rPr>
              <a:t>4.71</a:t>
            </a:r>
            <a:endParaRPr lang="zh-CN" altLang="en-US" sz="3600" b="1" dirty="0" smtClean="0">
              <a:latin typeface="+mn-lt"/>
              <a:cs typeface="+mj-cs"/>
            </a:endParaRPr>
          </a:p>
        </p:txBody>
      </p:sp>
      <p:sp>
        <p:nvSpPr>
          <p:cNvPr id="5122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284538"/>
            <a:ext cx="6553200" cy="5762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endParaRPr lang="zh-CN" altLang="en-US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4461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Latent</a:t>
            </a:r>
          </a:p>
        </p:txBody>
      </p:sp>
      <p:pic>
        <p:nvPicPr>
          <p:cNvPr id="5" name="Picture 10" descr="qiany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88" y="2316163"/>
            <a:ext cx="37941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qiany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316163"/>
            <a:ext cx="38179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Bar code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5" y="2578100"/>
            <a:ext cx="39719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Fractal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generate random and iterative graphics.</a:t>
            </a:r>
          </a:p>
        </p:txBody>
      </p:sp>
      <p:pic>
        <p:nvPicPr>
          <p:cNvPr id="4" name="Picture 25" descr="fractul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3035300"/>
            <a:ext cx="38512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fractul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2855913"/>
            <a:ext cx="30940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Refraction</a:t>
            </a:r>
          </a:p>
        </p:txBody>
      </p:sp>
      <p:pic>
        <p:nvPicPr>
          <p:cNvPr id="4" name="Picture 13" descr="2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054225"/>
            <a:ext cx="65500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3625850"/>
            <a:ext cx="33924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3325"/>
            <a:ext cx="6913563" cy="456565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>
                <a:latin typeface="+mn-lt"/>
                <a:cs typeface="+mn-cs"/>
              </a:rPr>
              <a:t>Relief</a:t>
            </a:r>
          </a:p>
        </p:txBody>
      </p:sp>
      <p:pic>
        <p:nvPicPr>
          <p:cNvPr id="7" name="Picture 6" descr="图像浮雕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530350"/>
            <a:ext cx="49307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elief on imag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3540125"/>
            <a:ext cx="30432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3689350"/>
            <a:ext cx="32369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Split 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2316163"/>
            <a:ext cx="4921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Engraving</a:t>
            </a:r>
          </a:p>
        </p:txBody>
      </p:sp>
      <p:pic>
        <p:nvPicPr>
          <p:cNvPr id="4" name="Picture 4" descr="水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2054225"/>
            <a:ext cx="39052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err="1">
                <a:latin typeface="+mn-lt"/>
                <a:cs typeface="+mn-cs"/>
              </a:rPr>
              <a:t>Rasterize</a:t>
            </a:r>
            <a:r>
              <a:rPr lang="en-US" altLang="zh-CN" dirty="0">
                <a:latin typeface="+mn-lt"/>
                <a:cs typeface="+mn-cs"/>
              </a:rPr>
              <a:t> &amp; Multiple </a:t>
            </a:r>
            <a:r>
              <a:rPr lang="en-US" altLang="zh-CN" dirty="0" err="1">
                <a:latin typeface="+mn-lt"/>
                <a:cs typeface="+mn-cs"/>
              </a:rPr>
              <a:t>Rasterize</a:t>
            </a:r>
            <a:endParaRPr lang="en-US" altLang="zh-CN" dirty="0">
              <a:latin typeface="+mn-lt"/>
              <a:cs typeface="+mn-cs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2857500"/>
            <a:ext cx="2828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5" descr="Super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2773363"/>
            <a:ext cx="30813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27588" y="4379913"/>
            <a:ext cx="428625" cy="41116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071813"/>
            <a:ext cx="2257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5340350" y="5087938"/>
            <a:ext cx="1571625" cy="15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Image Contour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2316163"/>
            <a:ext cx="79994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Lock and opening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To overlay a film on the image, and view from a certain angle, you will see a hiding pattern on the image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The key to open the lock is the film with special screening</a:t>
            </a:r>
          </a:p>
        </p:txBody>
      </p:sp>
      <p:pic>
        <p:nvPicPr>
          <p:cNvPr id="5" name="Picture 56" descr="openlocksamp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989138"/>
            <a:ext cx="47259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foo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3167063"/>
            <a:ext cx="7921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idx="1"/>
          </p:nvPr>
        </p:nvSpPr>
        <p:spPr>
          <a:xfrm>
            <a:off x="1360488" y="1858963"/>
            <a:ext cx="5589587" cy="3898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What is Founder </a:t>
            </a:r>
            <a:r>
              <a:rPr lang="en-US" altLang="zh-CN" dirty="0" err="1" smtClean="0">
                <a:latin typeface="+mn-lt"/>
                <a:cs typeface="+mn-cs"/>
              </a:rPr>
              <a:t>SuperLine</a:t>
            </a:r>
            <a:r>
              <a:rPr lang="en-US" altLang="zh-CN" dirty="0" smtClean="0">
                <a:latin typeface="+mn-lt"/>
                <a:cs typeface="+mn-cs"/>
              </a:rPr>
              <a:t>?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Key Features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Advantages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Benefits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Target Markets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5688013" cy="6540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+mn-lt"/>
                <a:cs typeface="+mj-cs"/>
              </a:rPr>
              <a:t> </a:t>
            </a:r>
            <a:r>
              <a:rPr lang="en-US" altLang="zh-CN" dirty="0" smtClean="0">
                <a:latin typeface="+mn-lt"/>
                <a:cs typeface="+mj-cs"/>
              </a:rPr>
              <a:t>Content</a:t>
            </a:r>
            <a:endParaRPr lang="zh-CN" altLang="en-US" dirty="0" smtClean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0150"/>
            <a:ext cx="7286625" cy="137160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Output Pattern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Output the background pattern designed in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to Founder </a:t>
            </a:r>
            <a:r>
              <a:rPr lang="en-US" altLang="zh-CN" dirty="0" err="1">
                <a:latin typeface="+mn-lt"/>
              </a:rPr>
              <a:t>DocuDefend</a:t>
            </a:r>
            <a:r>
              <a:rPr lang="en-US" altLang="zh-CN" dirty="0">
                <a:latin typeface="+mn-lt"/>
              </a:rPr>
              <a:t> application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3656013"/>
            <a:ext cx="1762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2840038"/>
            <a:ext cx="25495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217738" y="4606925"/>
            <a:ext cx="684212" cy="131763"/>
          </a:xfrm>
          <a:prstGeom prst="rightArrow">
            <a:avLst>
              <a:gd name="adj1" fmla="val 50000"/>
              <a:gd name="adj2" fmla="val 51927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5778500" y="4541838"/>
            <a:ext cx="685800" cy="130175"/>
          </a:xfrm>
          <a:prstGeom prst="rightArrow">
            <a:avLst>
              <a:gd name="adj1" fmla="val 50000"/>
              <a:gd name="adj2" fmla="val 52683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0238" y="4214813"/>
            <a:ext cx="822325" cy="261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Copied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1363" y="3495675"/>
            <a:ext cx="1165225" cy="1176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Imported into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Founder </a:t>
            </a:r>
            <a:r>
              <a:rPr lang="en-US" altLang="zh-CN" sz="1200" dirty="0" err="1">
                <a:latin typeface="+mn-lt"/>
                <a:ea typeface="ＭＳ Ｐゴシック" pitchFamily="34" charset="-128"/>
              </a:rPr>
              <a:t>DocuDefend</a:t>
            </a:r>
            <a:endParaRPr lang="en-US" altLang="zh-CN" sz="1200" dirty="0">
              <a:latin typeface="+mn-lt"/>
              <a:ea typeface="ＭＳ Ｐゴシック" pitchFamily="34" charset="-128"/>
            </a:endParaRP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Application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2563" y="2876550"/>
            <a:ext cx="25336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41350" y="2970213"/>
            <a:ext cx="1438275" cy="655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Design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then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output pattern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0150"/>
            <a:ext cx="7286625" cy="137160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Module list</a:t>
            </a:r>
            <a:endParaRPr lang="en-US" altLang="zh-CN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028772"/>
              </p:ext>
            </p:extLst>
          </p:nvPr>
        </p:nvGraphicFramePr>
        <p:xfrm>
          <a:off x="1513335" y="1844824"/>
          <a:ext cx="3240360" cy="3816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</a:tblGrid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Guilloche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Texture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Lace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MicroText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SplitLine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Latent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Lock-Opening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Rasterization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Refraction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Relief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Basic Tools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11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643063" y="2786063"/>
            <a:ext cx="6480175" cy="1049337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n-lt"/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Superior price/performance: high end solution at competitive price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Enhanced various security elements 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Robust design and layout functionalities 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Ease-to-use GUI similar to popular page layout software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Modularized SDK available for OEM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14500" y="2857500"/>
            <a:ext cx="64801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 defTabSz="801688">
              <a:defRPr/>
            </a:pPr>
            <a:r>
              <a:rPr lang="en-US" altLang="zh-CN" sz="5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Cost Effectiveness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is digital design software and implements its  security features in the printing process, without </a:t>
            </a:r>
            <a:r>
              <a:rPr lang="en-US" altLang="zh-CN" dirty="0" smtClean="0">
                <a:latin typeface="+mn-lt"/>
              </a:rPr>
              <a:t>incurring </a:t>
            </a:r>
            <a:r>
              <a:rPr lang="en-US" altLang="zh-CN" dirty="0">
                <a:latin typeface="+mn-lt"/>
              </a:rPr>
              <a:t>the extra cost of traditional </a:t>
            </a:r>
            <a:r>
              <a:rPr lang="en-US" altLang="zh-CN" dirty="0" smtClean="0">
                <a:latin typeface="+mn-lt"/>
              </a:rPr>
              <a:t>solutions</a:t>
            </a:r>
            <a:endParaRPr lang="en-US" altLang="zh-CN" dirty="0">
              <a:latin typeface="+mn-lt"/>
            </a:endParaRP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Pleasing Aesthetic Effect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Harmonious pattern, grid, and texture 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Strong Security Features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Sophisticated, mutable lines and texture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Anti-scanning and anti-replicating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Anti-scanning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All the elements are not screen dots but solid lines. If being scanned, they will become dots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Variable line width effectively prevent line work from being scanned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Result can be distinguished by naked eye</a:t>
            </a:r>
          </a:p>
        </p:txBody>
      </p:sp>
      <p:pic>
        <p:nvPicPr>
          <p:cNvPr id="26628" name="Picture 3" descr="qiany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3932238"/>
            <a:ext cx="2622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late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3932238"/>
            <a:ext cx="2624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1988" y="5000625"/>
            <a:ext cx="838200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2453608" rotWithShape="0">
              <a:srgbClr val="808080"/>
            </a:outerShdw>
          </a:effectLst>
        </p:spPr>
        <p:txBody>
          <a:bodyPr wrap="none" lIns="85935" tIns="42968" rIns="85935" bIns="42968">
            <a:spAutoFit/>
          </a:bodyPr>
          <a:lstStyle/>
          <a:p>
            <a:pPr defTabSz="858838" eaLnBrk="0" hangingPunct="0">
              <a:spcBef>
                <a:spcPct val="50000"/>
              </a:spcBef>
              <a:defRPr/>
            </a:pPr>
            <a:r>
              <a:rPr lang="en-US" altLang="zh-CN" sz="1500" b="0">
                <a:solidFill>
                  <a:srgbClr val="0000CC"/>
                </a:solidFill>
                <a:latin typeface="Arial" pitchFamily="34" charset="0"/>
                <a:ea typeface="MS PGothic" pitchFamily="34" charset="-128"/>
              </a:rPr>
              <a:t>Original</a:t>
            </a:r>
            <a:endParaRPr lang="en-US" altLang="zh-CN" sz="2300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786688" y="5000625"/>
            <a:ext cx="601662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2453608" rotWithShape="0">
              <a:srgbClr val="808080"/>
            </a:outerShdw>
          </a:effectLst>
        </p:spPr>
        <p:txBody>
          <a:bodyPr wrap="none" lIns="85935" tIns="42968" rIns="85935" bIns="42968">
            <a:spAutoFit/>
          </a:bodyPr>
          <a:lstStyle/>
          <a:p>
            <a:pPr defTabSz="858838" eaLnBrk="0" hangingPunct="0">
              <a:spcBef>
                <a:spcPct val="50000"/>
              </a:spcBef>
              <a:defRPr/>
            </a:pPr>
            <a:r>
              <a:rPr lang="en-US" altLang="zh-CN" sz="1500" b="0" dirty="0">
                <a:solidFill>
                  <a:srgbClr val="0000CC"/>
                </a:solidFill>
                <a:latin typeface="+mn-lt"/>
                <a:ea typeface="ＭＳ Ｐゴシック" pitchFamily="34" charset="-128"/>
              </a:rPr>
              <a:t>Fake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Anti-Replicating Cannot be replicated by common layout software including: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Adobe Illustrator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Freehand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CorelDraw…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7652" name="Picture 4" descr="tuanhu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2773363"/>
            <a:ext cx="35845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928688" y="1273175"/>
            <a:ext cx="4129087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Anti-Replicating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Cannot be replicated even by the same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software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Some effect based on image where you cannot achieve the same effect without original image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Stochastic parameter is used to prevent forgery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8676" name="Picture 4" descr="fudia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850" y="1857375"/>
            <a:ext cx="3025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643063" y="3000375"/>
            <a:ext cx="6026150" cy="1049338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j-lt"/>
                <a:cs typeface="+mj-cs"/>
              </a:rPr>
              <a:t>Target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57250" y="571500"/>
            <a:ext cx="3929063" cy="588963"/>
          </a:xfrm>
        </p:spPr>
        <p:txBody>
          <a:bodyPr lIns="91427" tIns="45714" rIns="91427" bIns="45714"/>
          <a:lstStyle/>
          <a:p>
            <a:pPr eaLnBrk="1" hangingPunct="1">
              <a:defRPr/>
            </a:pPr>
            <a:r>
              <a:rPr lang="en-US" altLang="zh-CN" dirty="0">
                <a:latin typeface="+mn-lt"/>
                <a:cs typeface="+mj-cs"/>
              </a:rPr>
              <a:t>What is </a:t>
            </a:r>
            <a:r>
              <a:rPr lang="en-US" altLang="zh-CN" dirty="0" err="1">
                <a:latin typeface="+mn-lt"/>
                <a:cs typeface="+mj-cs"/>
              </a:rPr>
              <a:t>SuperLine</a:t>
            </a:r>
            <a:r>
              <a:rPr lang="en-US" altLang="zh-CN" dirty="0">
                <a:latin typeface="+mn-lt"/>
                <a:cs typeface="+mj-cs"/>
              </a:rPr>
              <a:t>?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928688" y="1468438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Founder </a:t>
            </a:r>
            <a:r>
              <a:rPr lang="en-US" altLang="zh-CN" b="0" dirty="0" err="1">
                <a:latin typeface="+mn-lt"/>
                <a:cs typeface="+mn-cs"/>
              </a:rPr>
              <a:t>SuperLine</a:t>
            </a:r>
            <a:r>
              <a:rPr lang="en-US" altLang="zh-CN" b="0" dirty="0">
                <a:latin typeface="+mn-lt"/>
                <a:cs typeface="+mn-cs"/>
              </a:rPr>
              <a:t> Anti-Counterfeit Design System is digital design software for security against counterfeit and forgery of almost any printed items.</a:t>
            </a:r>
          </a:p>
          <a:p>
            <a:pPr marL="365125" indent="-365125" defTabSz="973138" eaLnBrk="1" hangingPunct="1">
              <a:defRPr/>
            </a:pPr>
            <a:endParaRPr lang="en-US" altLang="zh-CN" b="0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Founder </a:t>
            </a:r>
            <a:r>
              <a:rPr lang="en-US" altLang="zh-CN" b="0" dirty="0" err="1">
                <a:latin typeface="+mn-lt"/>
                <a:cs typeface="+mn-cs"/>
              </a:rPr>
              <a:t>SuperLine's</a:t>
            </a:r>
            <a:r>
              <a:rPr lang="en-US" altLang="zh-CN" b="0" dirty="0">
                <a:latin typeface="+mn-lt"/>
                <a:cs typeface="+mn-cs"/>
              </a:rPr>
              <a:t> target clients are organizations that design documents that are vulnerable to counterfeit, such as banknotes, packaging, passports, certificates, licenses, lottery tickets, contracts, trademarks, etc..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665288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Bank notes and finance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Commercial notes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Certificates, licenses, passports, ID, tickets, lottery, agreements etc. …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Packaging and trademarks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High value goods, and medicines, liquor, tobacco, cosmetics …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Target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Coup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862887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138238"/>
            <a:ext cx="8072438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占位符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/>
              <a:t>http://www.founder.com.cn</a:t>
            </a:r>
          </a:p>
          <a:p>
            <a:pPr eaLnBrk="1" hangingPunct="1"/>
            <a:r>
              <a:rPr lang="en-US" altLang="zh-CN" b="1" smtClean="0"/>
              <a:t>gasupport@founder.com</a:t>
            </a:r>
            <a:endParaRPr lang="zh-CN" altLang="en-US" b="1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14438" y="5397500"/>
            <a:ext cx="6786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" pitchFamily="34" charset="-122"/>
                <a:cs typeface="Arial" charset="0"/>
              </a:rPr>
              <a:t>Beijing Founder Electronics Co., Ltd.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9, No.5 Street, </a:t>
            </a:r>
            <a:r>
              <a:rPr lang="en-US" altLang="zh-CN" sz="1100" dirty="0" err="1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Shangdi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 Information Industry Base, </a:t>
            </a:r>
            <a:r>
              <a:rPr lang="en-US" altLang="zh-CN" sz="1100" dirty="0" err="1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Haidian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 District, Beijing 100085, P.R.China 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Tel: +86 10 62981440    Fax: +86 10 62981440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Email: GASales@founder.com.cn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928813" y="2286000"/>
            <a:ext cx="5715000" cy="1912938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n-lt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1223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cs typeface="+mn-cs"/>
              </a:rPr>
              <a:t>Guilloche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An ornamental pattern formed of two or more curved bands that interlace to repeat a circular design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Often used on banknote, bill, identification card, and passport for added security against counterfeiting. Line density and interlacement are used to enhance the effect of a guilloche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provides a set of power tools to generate guilloche in different shape effortlessly</a:t>
            </a:r>
          </a:p>
          <a:p>
            <a:pPr marL="790575" lvl="1" indent="-304800" defTabSz="973138" eaLnBrk="1" hangingPunct="1">
              <a:defRPr/>
            </a:pPr>
            <a:endParaRPr lang="en-US" altLang="zh-CN" dirty="0">
              <a:latin typeface="+mn-lt"/>
            </a:endParaRPr>
          </a:p>
          <a:p>
            <a:pPr marL="790575" lvl="1" indent="-304800" defTabSz="973138" eaLnBrk="1" hangingPunct="1">
              <a:defRPr/>
            </a:pPr>
            <a:endParaRPr lang="en-US" altLang="zh-CN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3100388"/>
            <a:ext cx="33845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3100388"/>
            <a:ext cx="33147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3113088"/>
            <a:ext cx="35480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263" y="3113088"/>
            <a:ext cx="34274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2350" y="3113088"/>
            <a:ext cx="37004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3113088"/>
            <a:ext cx="37099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90840">
            <a:off x="3219450" y="3213100"/>
            <a:ext cx="31067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57250" y="981075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Texture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Made by repeatedly varying an element so that it formulates an area of regular, interwoven, and interchangeable gridlines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Often found in banknote, check book, air ticket, ID, badge, etc., with the line formation being sparse or dense, visible or invisible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offers a powerful element making toolkit including copy, mirror, array and texture generator to generate texture at ease</a:t>
            </a:r>
          </a:p>
        </p:txBody>
      </p:sp>
      <p:pic>
        <p:nvPicPr>
          <p:cNvPr id="4" name="Picture 13" descr="3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00388"/>
            <a:ext cx="33813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diw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3100388"/>
            <a:ext cx="32448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38" y="3035300"/>
            <a:ext cx="3368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0" y="3035300"/>
            <a:ext cx="32877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Filter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 unique function contains: 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Fish-eye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Graphic filter 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Density filter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Handy for texture generation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Offers special effect with personal touch for creative artists</a:t>
            </a:r>
          </a:p>
          <a:p>
            <a:pPr marL="365125" indent="-365125" defTabSz="973138" eaLnBrk="1" hangingPunct="1">
              <a:defRPr/>
            </a:pPr>
            <a:endParaRPr lang="en-US" altLang="zh-CN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4" name="Picture 6" descr="filt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725" y="3032125"/>
            <a:ext cx="3382963" cy="296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8" descr="正弦波滤波1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3035300"/>
            <a:ext cx="3316288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err="1">
                <a:latin typeface="+mn-lt"/>
                <a:cs typeface="+mn-cs"/>
              </a:rPr>
              <a:t>Microtext</a:t>
            </a:r>
            <a:r>
              <a:rPr lang="en-US" altLang="zh-CN" dirty="0">
                <a:latin typeface="+mn-lt"/>
                <a:cs typeface="+mn-cs"/>
              </a:rPr>
              <a:t>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Generated by very small letters instead of lines, e.g. replacing a line segment with a line of letters which usually come shorter than 0.2mm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Useful in the anti-counterfeiting design for certificate and identification card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Because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allows very small letters to form </a:t>
            </a:r>
            <a:r>
              <a:rPr lang="en-US" altLang="zh-CN" dirty="0" err="1">
                <a:latin typeface="+mn-lt"/>
              </a:rPr>
              <a:t>microtext</a:t>
            </a:r>
            <a:r>
              <a:rPr lang="en-US" altLang="zh-CN" dirty="0">
                <a:latin typeface="+mn-lt"/>
              </a:rPr>
              <a:t>, the designer only needs to care about whether the output hardware can achieve the accuracy in </a:t>
            </a:r>
            <a:r>
              <a:rPr lang="en-US" altLang="zh-CN" dirty="0" err="1">
                <a:latin typeface="+mn-lt"/>
              </a:rPr>
              <a:t>postpress</a:t>
            </a:r>
            <a:endParaRPr lang="en-US" altLang="zh-CN" dirty="0">
              <a:latin typeface="+mn-lt"/>
            </a:endParaRPr>
          </a:p>
          <a:p>
            <a:pPr marL="365125" indent="-365125" defTabSz="973138" eaLnBrk="1" hangingPunct="1">
              <a:defRPr/>
            </a:pPr>
            <a:endParaRPr lang="en-US" altLang="zh-CN" dirty="0">
              <a:latin typeface="+mn-lt"/>
              <a:cs typeface="+mn-cs"/>
            </a:endParaRPr>
          </a:p>
        </p:txBody>
      </p:sp>
      <p:pic>
        <p:nvPicPr>
          <p:cNvPr id="4" name="Picture 6" descr="Micro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6000"/>
            <a:ext cx="3727450" cy="334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Lace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00213"/>
            <a:ext cx="832802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81BD"/>
      </a:hlink>
      <a:folHlink>
        <a:srgbClr val="4F81BD"/>
      </a:folHlink>
    </a:clrScheme>
    <a:fontScheme name="3_Office 主题">
      <a:majorFont>
        <a:latin typeface="Verdana"/>
        <a:ea typeface="黑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81BD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81BD"/>
      </a:hlink>
      <a:folHlink>
        <a:srgbClr val="4F81BD"/>
      </a:folHlink>
    </a:clrScheme>
    <a:fontScheme name="Office 主题">
      <a:majorFont>
        <a:latin typeface="Verdana"/>
        <a:ea typeface="黑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81BD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 PPT模版(新)">
  <a:themeElements>
    <a:clrScheme name="IT PPT模版(新)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IT PPT模版(新)">
      <a:majorFont>
        <a:latin typeface="FrutigerNext LT Medium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IT PPT模版(新)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2_自定义设计方案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695</Words>
  <Application>Microsoft Office PowerPoint</Application>
  <PresentationFormat>全屏显示(4:3)</PresentationFormat>
  <Paragraphs>132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3_Office 主题</vt:lpstr>
      <vt:lpstr>Office 主题</vt:lpstr>
      <vt:lpstr>IT PPT模版(新)</vt:lpstr>
      <vt:lpstr>2_自定义设计方案</vt:lpstr>
      <vt:lpstr>1_自定义设计方案</vt:lpstr>
      <vt:lpstr>Founder SuperLine 4.71</vt:lpstr>
      <vt:lpstr> Content</vt:lpstr>
      <vt:lpstr>What is SuperLine? </vt:lpstr>
      <vt:lpstr>Key Features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Advantages</vt:lpstr>
      <vt:lpstr>幻灯片 23</vt:lpstr>
      <vt:lpstr>幻灯片 24</vt:lpstr>
      <vt:lpstr>幻灯片 25</vt:lpstr>
      <vt:lpstr>幻灯片 26</vt:lpstr>
      <vt:lpstr>幻灯片 27</vt:lpstr>
      <vt:lpstr>幻灯片 28</vt:lpstr>
      <vt:lpstr>Target Markets</vt:lpstr>
      <vt:lpstr>幻灯片 30</vt:lpstr>
      <vt:lpstr>幻灯片 31</vt:lpstr>
      <vt:lpstr>幻灯片 32</vt:lpstr>
      <vt:lpstr>幻灯片 33</vt:lpstr>
    </vt:vector>
  </TitlesOfParts>
  <Company>番茄花园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xiong.lf</cp:lastModifiedBy>
  <cp:revision>109</cp:revision>
  <dcterms:created xsi:type="dcterms:W3CDTF">2008-01-28T02:27:39Z</dcterms:created>
  <dcterms:modified xsi:type="dcterms:W3CDTF">2018-11-01T08:17:55Z</dcterms:modified>
</cp:coreProperties>
</file>